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1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 sz="2000">
                <a:latin typeface="Arial"/>
              </a:rPr>
              <a:t>Click to edit the notes format</a:t>
            </a:r>
            <a:endParaRPr/>
          </a:p>
        </p:txBody>
      </p:sp>
      <p:sp>
        <p:nvSpPr>
          <p:cNvPr id="11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 sz="1400">
                <a:latin typeface="Times New Roman"/>
              </a:rPr>
              <a:t>&lt;header&gt;</a:t>
            </a:r>
            <a:endParaRPr/>
          </a:p>
        </p:txBody>
      </p:sp>
      <p:sp>
        <p:nvSpPr>
          <p:cNvPr id="116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pt-BR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117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118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943E790B-4901-439F-B67D-07069E9E8245}" type="slidenum">
              <a:rPr lang="pt-BR" sz="1400">
                <a:latin typeface="Times New Roman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65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43B64EA7-8EA6-4DA6-9EA0-8133F1F1D18C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2</a:t>
            </a:fld>
            <a:endParaRPr/>
          </a:p>
        </p:txBody>
      </p:sp>
      <p:sp>
        <p:nvSpPr>
          <p:cNvPr id="191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Shape 1"/>
          <p:cNvSpPr txBox="1"/>
          <p:nvPr/>
        </p:nvSpPr>
        <p:spPr>
          <a:xfrm>
            <a:off x="3884760" y="8685360"/>
            <a:ext cx="2968200" cy="4536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6B42549B-8C68-4E28-8721-C253FD4D028D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3</a:t>
            </a:fld>
            <a:endParaRPr/>
          </a:p>
        </p:txBody>
      </p:sp>
      <p:sp>
        <p:nvSpPr>
          <p:cNvPr id="194" name="CustomShape 2"/>
          <p:cNvSpPr/>
          <p:nvPr/>
        </p:nvSpPr>
        <p:spPr>
          <a:xfrm>
            <a:off x="1143000" y="685800"/>
            <a:ext cx="4571640" cy="34286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600" cy="42080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CCC871F1-FAA3-47C7-9F96-6E1CE37D0D3D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4</a:t>
            </a:fld>
            <a:endParaRPr/>
          </a:p>
        </p:txBody>
      </p:sp>
      <p:sp>
        <p:nvSpPr>
          <p:cNvPr id="197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A0C653A6-8FC7-4FD8-AC11-25D56CF4599C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5</a:t>
            </a:fld>
            <a:endParaRPr/>
          </a:p>
        </p:txBody>
      </p:sp>
      <p:sp>
        <p:nvSpPr>
          <p:cNvPr id="200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3884760" y="8685360"/>
            <a:ext cx="2968200" cy="4536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7187B065-FE1D-4B50-B5E7-EE455953669E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6</a:t>
            </a:fld>
            <a:endParaRPr/>
          </a:p>
        </p:txBody>
      </p:sp>
      <p:sp>
        <p:nvSpPr>
          <p:cNvPr id="203" name="CustomShape 2"/>
          <p:cNvSpPr/>
          <p:nvPr/>
        </p:nvSpPr>
        <p:spPr>
          <a:xfrm>
            <a:off x="1143000" y="685800"/>
            <a:ext cx="4571640" cy="34286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600" cy="42080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3884760" y="8685360"/>
            <a:ext cx="2968200" cy="4536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77A6CF51-1F64-4C99-B139-A4AF53AA8E40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7</a:t>
            </a:fld>
            <a:endParaRPr/>
          </a:p>
        </p:txBody>
      </p:sp>
      <p:sp>
        <p:nvSpPr>
          <p:cNvPr id="206" name="CustomShape 2"/>
          <p:cNvSpPr/>
          <p:nvPr/>
        </p:nvSpPr>
        <p:spPr>
          <a:xfrm>
            <a:off x="1143000" y="685800"/>
            <a:ext cx="4571640" cy="34286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600" cy="42080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Shape 1"/>
          <p:cNvSpPr txBox="1"/>
          <p:nvPr/>
        </p:nvSpPr>
        <p:spPr>
          <a:xfrm>
            <a:off x="3884760" y="8685360"/>
            <a:ext cx="2968200" cy="4536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A8A2E783-0961-4C4E-A04E-2B832B3793F9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8</a:t>
            </a:fld>
            <a:endParaRPr/>
          </a:p>
        </p:txBody>
      </p:sp>
      <p:sp>
        <p:nvSpPr>
          <p:cNvPr id="209" name="CustomShape 2"/>
          <p:cNvSpPr/>
          <p:nvPr/>
        </p:nvSpPr>
        <p:spPr>
          <a:xfrm>
            <a:off x="1143000" y="685800"/>
            <a:ext cx="4571640" cy="34286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600" cy="42080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Shape 1"/>
          <p:cNvSpPr txBox="1"/>
          <p:nvPr/>
        </p:nvSpPr>
        <p:spPr>
          <a:xfrm>
            <a:off x="3884760" y="8685360"/>
            <a:ext cx="2968200" cy="4536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85A48368-C7F4-472B-9946-E0EC3D2B3167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9</a:t>
            </a:fld>
            <a:endParaRPr/>
          </a:p>
        </p:txBody>
      </p:sp>
      <p:sp>
        <p:nvSpPr>
          <p:cNvPr id="212" name="CustomShape 2"/>
          <p:cNvSpPr/>
          <p:nvPr/>
        </p:nvSpPr>
        <p:spPr>
          <a:xfrm>
            <a:off x="1143000" y="685800"/>
            <a:ext cx="4571640" cy="34286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600" cy="42080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B27951B0-80E9-422F-9010-B3E4D0E1822A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10</a:t>
            </a:fld>
            <a:endParaRPr/>
          </a:p>
        </p:txBody>
      </p:sp>
      <p:sp>
        <p:nvSpPr>
          <p:cNvPr id="215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B27951B0-80E9-422F-9010-B3E4D0E1822A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11</a:t>
            </a:fld>
            <a:endParaRPr/>
          </a:p>
        </p:txBody>
      </p:sp>
      <p:sp>
        <p:nvSpPr>
          <p:cNvPr id="215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84007855-0FFA-4694-B31A-7AA284C6408F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12</a:t>
            </a:fld>
            <a:endParaRPr/>
          </a:p>
        </p:txBody>
      </p:sp>
      <p:sp>
        <p:nvSpPr>
          <p:cNvPr id="218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82998345-DC0F-4535-BB95-F933AB825B3E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13</a:t>
            </a:fld>
            <a:endParaRPr/>
          </a:p>
        </p:txBody>
      </p:sp>
      <p:sp>
        <p:nvSpPr>
          <p:cNvPr id="221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99D8F905-2926-47F6-BAEF-C60639B01A56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14</a:t>
            </a:fld>
            <a:endParaRPr/>
          </a:p>
        </p:txBody>
      </p:sp>
      <p:sp>
        <p:nvSpPr>
          <p:cNvPr id="224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9D83120B-8AC6-4B54-AD80-8B48AA8B4AD0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15</a:t>
            </a:fld>
            <a:endParaRPr/>
          </a:p>
        </p:txBody>
      </p:sp>
      <p:sp>
        <p:nvSpPr>
          <p:cNvPr id="227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0F9004F3-D8C4-4954-BBF2-2208687A3E48}" type="slidenum">
              <a:rPr lang="pt-BR" sz="1200" strike="noStrike">
                <a:solidFill>
                  <a:srgbClr val="000000"/>
                </a:solidFill>
                <a:latin typeface="Times New Roman"/>
                <a:ea typeface="+mn-ea"/>
              </a:rPr>
              <a:t>16</a:t>
            </a:fld>
            <a:endParaRPr/>
          </a:p>
        </p:txBody>
      </p:sp>
      <p:sp>
        <p:nvSpPr>
          <p:cNvPr id="230" name="CustomShape 2"/>
          <p:cNvSpPr/>
          <p:nvPr/>
        </p:nvSpPr>
        <p:spPr>
          <a:xfrm>
            <a:off x="1143000" y="685800"/>
            <a:ext cx="4571280" cy="3428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20768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5" name="Imagem 3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6" name="Imagem 35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2" name="Imagem 71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3" name="Imagem 72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12" name="Imagem 111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3" name="Imagem 112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6"/>
          <p:cNvPicPr/>
          <p:nvPr/>
        </p:nvPicPr>
        <p:blipFill>
          <a:blip r:embed="rId15"/>
          <a:stretch/>
        </p:blipFill>
        <p:spPr>
          <a:xfrm>
            <a:off x="0" y="2880"/>
            <a:ext cx="9143280" cy="6851160"/>
          </a:xfrm>
          <a:prstGeom prst="rect">
            <a:avLst/>
          </a:prstGeom>
          <a:ln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pt-BR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pt-BR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t-BR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t-BR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t-BR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m 6"/>
          <p:cNvPicPr/>
          <p:nvPr/>
        </p:nvPicPr>
        <p:blipFill>
          <a:blip r:embed="rId15"/>
          <a:stretch/>
        </p:blipFill>
        <p:spPr>
          <a:xfrm>
            <a:off x="0" y="2880"/>
            <a:ext cx="9143280" cy="6851160"/>
          </a:xfrm>
          <a:prstGeom prst="rect">
            <a:avLst/>
          </a:prstGeom>
          <a:ln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pt-BR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t-BR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t-BR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t-BR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m 6"/>
          <p:cNvPicPr/>
          <p:nvPr/>
        </p:nvPicPr>
        <p:blipFill>
          <a:blip r:embed="rId15"/>
          <a:stretch/>
        </p:blipFill>
        <p:spPr>
          <a:xfrm>
            <a:off x="0" y="2880"/>
            <a:ext cx="9143640" cy="6851520"/>
          </a:xfrm>
          <a:prstGeom prst="rect">
            <a:avLst/>
          </a:prstGeom>
          <a:ln>
            <a:noFill/>
          </a:ln>
        </p:spPr>
      </p:pic>
      <p:sp>
        <p:nvSpPr>
          <p:cNvPr id="75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pt-BR" sz="1200" strike="noStrike">
                <a:solidFill>
                  <a:srgbClr val="8B8B8B"/>
                </a:solidFill>
                <a:latin typeface="Arial"/>
              </a:rPr>
              <a:t>26/03/15</a:t>
            </a:r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300E0B68-F5D1-4589-937F-541BB383EC84}" type="slidenum">
              <a:rPr lang="pt-BR" sz="1200" strike="noStrike">
                <a:solidFill>
                  <a:srgbClr val="8B8B8B"/>
                </a:solidFill>
                <a:latin typeface="Arial"/>
              </a:rPr>
              <a:t>‹nº›</a:t>
            </a:fld>
            <a:endParaRPr/>
          </a:p>
        </p:txBody>
      </p:sp>
      <p:sp>
        <p:nvSpPr>
          <p:cNvPr id="78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GB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GB" sz="3200"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GB" sz="2400"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GB" sz="2000"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GB" sz="2000"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GB" sz="2000"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GB" sz="2000"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GB" sz="2000">
                <a:latin typeface="Calibri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rt9.jus.br/wiki/index.php/Manual_do_Usu&#225;rio_-_Acompanhamento_de_Sess&#227;o_PJe-J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/>
        </p:blipFill>
        <p:spPr>
          <a:xfrm>
            <a:off x="1763640" y="0"/>
            <a:ext cx="7379640" cy="378828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/>
        </p:blipFill>
        <p:spPr>
          <a:xfrm>
            <a:off x="32400" y="3810960"/>
            <a:ext cx="2828160" cy="199368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683640" y="1526760"/>
            <a:ext cx="7771680" cy="146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pt-BR" sz="4400" b="1" i="1" strike="noStrike" dirty="0">
                <a:solidFill>
                  <a:srgbClr val="090262"/>
                </a:solidFill>
                <a:latin typeface="Calibri"/>
              </a:rPr>
              <a:t>Sistema Acompanhamento de Sessão PJe-JT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1428840" y="27468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3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560" cy="6857280"/>
          </a:xfrm>
          <a:prstGeom prst="rect">
            <a:avLst/>
          </a:prstGeom>
          <a:ln>
            <a:noFill/>
          </a:ln>
        </p:spPr>
      </p:pic>
      <p:sp>
        <p:nvSpPr>
          <p:cNvPr id="124" name="CustomShape 2"/>
          <p:cNvSpPr/>
          <p:nvPr/>
        </p:nvSpPr>
        <p:spPr>
          <a:xfrm>
            <a:off x="1331640" y="413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 dirty="0">
                <a:solidFill>
                  <a:srgbClr val="090262"/>
                </a:solidFill>
                <a:latin typeface="Arial"/>
                <a:ea typeface="DejaVu Sans"/>
              </a:rPr>
              <a:t>Roteiro da Apresentação</a:t>
            </a:r>
            <a:endParaRPr dirty="0"/>
          </a:p>
        </p:txBody>
      </p:sp>
      <p:sp>
        <p:nvSpPr>
          <p:cNvPr id="125" name="CustomShape 3"/>
          <p:cNvSpPr/>
          <p:nvPr/>
        </p:nvSpPr>
        <p:spPr>
          <a:xfrm>
            <a:off x="467640" y="1619280"/>
            <a:ext cx="813636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just">
              <a:lnSpc>
                <a:spcPct val="200000"/>
              </a:lnSpc>
              <a:buFont typeface="Arial"/>
              <a:buChar char="•"/>
            </a:pPr>
            <a:r>
              <a:rPr lang="pt-BR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Acesso </a:t>
            </a:r>
            <a:r>
              <a:rPr lang="pt-BR" strike="noStrike" dirty="0">
                <a:solidFill>
                  <a:srgbClr val="000000"/>
                </a:solidFill>
                <a:latin typeface="Arial"/>
                <a:ea typeface="DejaVu Sans"/>
              </a:rPr>
              <a:t>e </a:t>
            </a:r>
            <a:r>
              <a:rPr lang="pt-BR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perfis</a:t>
            </a:r>
          </a:p>
          <a:p>
            <a:pPr algn="just">
              <a:lnSpc>
                <a:spcPct val="200000"/>
              </a:lnSpc>
              <a:buFont typeface="Arial"/>
              <a:buChar char="•"/>
            </a:pPr>
            <a:r>
              <a:rPr lang="pt-BR" dirty="0" smtClean="0">
                <a:solidFill>
                  <a:srgbClr val="000000"/>
                </a:solidFill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Arial"/>
                <a:ea typeface="DejaVu Sans"/>
              </a:rPr>
              <a:t>Pré</a:t>
            </a:r>
            <a:r>
              <a:rPr lang="pt-BR" dirty="0">
                <a:solidFill>
                  <a:srgbClr val="000000"/>
                </a:solidFill>
                <a:latin typeface="Arial"/>
                <a:ea typeface="DejaVu Sans"/>
              </a:rPr>
              <a:t>-Sessão: Visibilidade de voto a procurador e Roteiro da Sessão</a:t>
            </a:r>
          </a:p>
          <a:p>
            <a:pPr algn="just">
              <a:lnSpc>
                <a:spcPct val="200000"/>
              </a:lnSpc>
              <a:buFont typeface="Arial"/>
              <a:buChar char="•"/>
            </a:pPr>
            <a:r>
              <a:rPr lang="pt-BR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Tela </a:t>
            </a:r>
            <a:r>
              <a:rPr lang="pt-BR" strike="noStrike" dirty="0">
                <a:solidFill>
                  <a:srgbClr val="000000"/>
                </a:solidFill>
                <a:latin typeface="Arial"/>
                <a:ea typeface="DejaVu Sans"/>
              </a:rPr>
              <a:t>de acompanhamento de </a:t>
            </a:r>
            <a:r>
              <a:rPr lang="pt-BR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sessão</a:t>
            </a:r>
            <a:r>
              <a:rPr lang="pt-BR" dirty="0"/>
              <a:t> </a:t>
            </a:r>
            <a:r>
              <a:rPr lang="pt-BR" dirty="0" smtClean="0"/>
              <a:t>– </a:t>
            </a:r>
            <a:r>
              <a:rPr lang="pt-BR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Visão </a:t>
            </a:r>
            <a:r>
              <a:rPr lang="pt-BR" strike="noStrike" dirty="0">
                <a:solidFill>
                  <a:srgbClr val="000000"/>
                </a:solidFill>
                <a:latin typeface="Arial"/>
                <a:ea typeface="DejaVu Sans"/>
              </a:rPr>
              <a:t>Geral</a:t>
            </a:r>
            <a:endParaRPr dirty="0"/>
          </a:p>
          <a:p>
            <a:pPr algn="just">
              <a:lnSpc>
                <a:spcPct val="200000"/>
              </a:lnSpc>
              <a:buFont typeface="Arial"/>
              <a:buChar char="•"/>
            </a:pPr>
            <a:r>
              <a:rPr lang="pt-BR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Durante a Sessão – Funcionalidades</a:t>
            </a:r>
            <a:endParaRPr dirty="0"/>
          </a:p>
          <a:p>
            <a:pPr algn="just">
              <a:lnSpc>
                <a:spcPct val="200000"/>
              </a:lnSpc>
              <a:buFont typeface="Arial"/>
              <a:buChar char="•"/>
            </a:pPr>
            <a:r>
              <a:rPr lang="pt-BR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pt-BR" strike="noStrike" dirty="0" err="1" smtClean="0">
                <a:solidFill>
                  <a:srgbClr val="000000"/>
                </a:solidFill>
                <a:latin typeface="Arial"/>
                <a:ea typeface="DejaVu Sans"/>
              </a:rPr>
              <a:t>Pós-Sessão</a:t>
            </a:r>
            <a:r>
              <a:rPr lang="pt-BR" strike="noStrike" dirty="0">
                <a:solidFill>
                  <a:srgbClr val="000000"/>
                </a:solidFill>
                <a:latin typeface="Arial"/>
                <a:ea typeface="DejaVu Sans"/>
              </a:rPr>
              <a:t>: Relatório da Sessão</a:t>
            </a:r>
            <a:endParaRPr dirty="0"/>
          </a:p>
          <a:p>
            <a:pPr algn="just">
              <a:lnSpc>
                <a:spcPct val="200000"/>
              </a:lnSpc>
              <a:buFont typeface="Arial"/>
              <a:buChar char="•"/>
            </a:pPr>
            <a:r>
              <a:rPr lang="pt-BR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Melhorias </a:t>
            </a:r>
            <a:r>
              <a:rPr lang="pt-BR" strike="noStrike" dirty="0">
                <a:solidFill>
                  <a:srgbClr val="000000"/>
                </a:solidFill>
                <a:latin typeface="Arial"/>
                <a:ea typeface="DejaVu Sans"/>
              </a:rPr>
              <a:t>efetuadas no sistema</a:t>
            </a:r>
            <a:endParaRPr dirty="0"/>
          </a:p>
          <a:p>
            <a:pPr algn="just">
              <a:lnSpc>
                <a:spcPct val="200000"/>
              </a:lnSpc>
              <a:buFont typeface="Arial"/>
              <a:buChar char="•"/>
            </a:pPr>
            <a:r>
              <a:rPr lang="pt-BR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Outras informações, Dúvidas </a:t>
            </a:r>
            <a:r>
              <a:rPr lang="pt-BR" strike="noStrike" dirty="0">
                <a:solidFill>
                  <a:srgbClr val="000000"/>
                </a:solidFill>
                <a:latin typeface="Arial"/>
                <a:ea typeface="DejaVu Sans"/>
              </a:rPr>
              <a:t>e Perguntas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1428840" y="27468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7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920" cy="6857640"/>
          </a:xfrm>
          <a:prstGeom prst="rect">
            <a:avLst/>
          </a:prstGeom>
          <a:ln>
            <a:noFill/>
          </a:ln>
        </p:spPr>
      </p:pic>
      <p:sp>
        <p:nvSpPr>
          <p:cNvPr id="128" name="CustomShape 2"/>
          <p:cNvSpPr/>
          <p:nvPr/>
        </p:nvSpPr>
        <p:spPr>
          <a:xfrm>
            <a:off x="1331640" y="41364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>
                <a:solidFill>
                  <a:srgbClr val="090262"/>
                </a:solidFill>
                <a:latin typeface="Arial"/>
              </a:rPr>
              <a:t>Acesso e Perfis</a:t>
            </a:r>
            <a:endParaRPr/>
          </a:p>
        </p:txBody>
      </p:sp>
      <p:sp>
        <p:nvSpPr>
          <p:cNvPr id="129" name="CustomShape 3"/>
          <p:cNvSpPr/>
          <p:nvPr/>
        </p:nvSpPr>
        <p:spPr>
          <a:xfrm>
            <a:off x="467640" y="1619280"/>
            <a:ext cx="8136720" cy="452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Pré-requisito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: Sempre atualizar o Roteiro de Pauta da Intranet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Acesso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: Senha da Rede ou E-Token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Níveis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de acesso e perfis:</a:t>
            </a:r>
            <a:endParaRPr dirty="0"/>
          </a:p>
          <a:p>
            <a:pPr lvl="1" algn="just">
              <a:lnSpc>
                <a:spcPct val="150000"/>
              </a:lnSpc>
              <a:buFont typeface="Arial"/>
              <a:buChar char="•"/>
            </a:pPr>
            <a:r>
              <a:rPr lang="pt-BR" b="1" strike="noStrike" dirty="0" smtClean="0">
                <a:solidFill>
                  <a:srgbClr val="000000"/>
                </a:solidFill>
                <a:latin typeface="Arial"/>
              </a:rPr>
              <a:t> Desembargador </a:t>
            </a:r>
            <a:r>
              <a:rPr lang="pt-BR" b="1" strike="noStrike" dirty="0">
                <a:solidFill>
                  <a:srgbClr val="000000"/>
                </a:solidFill>
                <a:latin typeface="Arial"/>
              </a:rPr>
              <a:t>ou Juiz convocado</a:t>
            </a:r>
            <a:r>
              <a:rPr lang="pt-BR" strike="noStrike" dirty="0">
                <a:solidFill>
                  <a:srgbClr val="000000"/>
                </a:solidFill>
                <a:latin typeface="Arial"/>
              </a:rPr>
              <a:t>: perfil “Magistrado” </a:t>
            </a:r>
            <a:endParaRPr dirty="0"/>
          </a:p>
          <a:p>
            <a:pPr lvl="1" algn="just">
              <a:lnSpc>
                <a:spcPct val="150000"/>
              </a:lnSpc>
              <a:buFont typeface="Arial"/>
              <a:buChar char="•"/>
            </a:pPr>
            <a:r>
              <a:rPr lang="pt-BR" b="1" strike="noStrike" dirty="0" smtClean="0">
                <a:solidFill>
                  <a:srgbClr val="000000"/>
                </a:solidFill>
                <a:latin typeface="Arial"/>
              </a:rPr>
              <a:t> Servidor </a:t>
            </a:r>
            <a:r>
              <a:rPr lang="pt-BR" b="1" strike="noStrike" dirty="0">
                <a:solidFill>
                  <a:srgbClr val="000000"/>
                </a:solidFill>
                <a:latin typeface="Arial"/>
              </a:rPr>
              <a:t>de Turma / Seção Especializada</a:t>
            </a:r>
            <a:r>
              <a:rPr lang="pt-BR" strike="noStrike" dirty="0">
                <a:solidFill>
                  <a:srgbClr val="000000"/>
                </a:solidFill>
                <a:latin typeface="Arial"/>
              </a:rPr>
              <a:t>: Recebe perfis de “Assistente”, “Secretário” e “Procurador”</a:t>
            </a:r>
            <a:endParaRPr dirty="0"/>
          </a:p>
          <a:p>
            <a:pPr lvl="1" algn="just">
              <a:lnSpc>
                <a:spcPct val="150000"/>
              </a:lnSpc>
              <a:buFont typeface="Arial"/>
              <a:buChar char="•"/>
            </a:pPr>
            <a:r>
              <a:rPr lang="pt-BR" b="1" strike="noStrike" dirty="0" smtClean="0">
                <a:solidFill>
                  <a:srgbClr val="000000"/>
                </a:solidFill>
                <a:latin typeface="Arial"/>
              </a:rPr>
              <a:t> Servidor </a:t>
            </a:r>
            <a:r>
              <a:rPr lang="pt-BR" b="1" strike="noStrike" dirty="0">
                <a:solidFill>
                  <a:srgbClr val="000000"/>
                </a:solidFill>
                <a:latin typeface="Arial"/>
              </a:rPr>
              <a:t>de Gabinete</a:t>
            </a:r>
            <a:r>
              <a:rPr lang="pt-BR" strike="noStrike" dirty="0">
                <a:solidFill>
                  <a:srgbClr val="000000"/>
                </a:solidFill>
                <a:latin typeface="Arial"/>
              </a:rPr>
              <a:t>: Recebe perfil “Gabinete”</a:t>
            </a:r>
            <a:endParaRPr dirty="0"/>
          </a:p>
          <a:p>
            <a:pPr lvl="1" algn="just">
              <a:lnSpc>
                <a:spcPct val="150000"/>
              </a:lnSpc>
              <a:buFont typeface="Arial"/>
              <a:buChar char="•"/>
            </a:pPr>
            <a:r>
              <a:rPr lang="pt-BR" strike="noStrike" dirty="0" smtClean="0">
                <a:solidFill>
                  <a:srgbClr val="000000"/>
                </a:solidFill>
                <a:latin typeface="Arial"/>
              </a:rPr>
              <a:t> Usuário </a:t>
            </a:r>
            <a:r>
              <a:rPr lang="pt-BR" strike="noStrike" dirty="0">
                <a:solidFill>
                  <a:srgbClr val="000000"/>
                </a:solidFill>
                <a:latin typeface="Arial"/>
              </a:rPr>
              <a:t>tem acesso apenas aos órgãos julgadores em que está lotado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1428840" y="27468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1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560" cy="6857280"/>
          </a:xfrm>
          <a:prstGeom prst="rect">
            <a:avLst/>
          </a:prstGeom>
          <a:ln>
            <a:noFill/>
          </a:ln>
        </p:spPr>
      </p:pic>
      <p:sp>
        <p:nvSpPr>
          <p:cNvPr id="132" name="CustomShape 2"/>
          <p:cNvSpPr/>
          <p:nvPr/>
        </p:nvSpPr>
        <p:spPr>
          <a:xfrm>
            <a:off x="1331640" y="413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just">
              <a:lnSpc>
                <a:spcPct val="100000"/>
              </a:lnSpc>
            </a:pPr>
            <a:r>
              <a:rPr lang="pt-BR" sz="3200" b="1" strike="noStrike">
                <a:solidFill>
                  <a:srgbClr val="000066"/>
                </a:solidFill>
                <a:latin typeface="Arial"/>
                <a:ea typeface="DejaVu Sans"/>
              </a:rPr>
              <a:t>Pré-Sessão: Visibilidade de voto a procurador</a:t>
            </a:r>
            <a:endParaRPr/>
          </a:p>
        </p:txBody>
      </p:sp>
      <p:sp>
        <p:nvSpPr>
          <p:cNvPr id="133" name="CustomShape 3"/>
          <p:cNvSpPr/>
          <p:nvPr/>
        </p:nvSpPr>
        <p:spPr>
          <a:xfrm>
            <a:off x="467640" y="1619280"/>
            <a:ext cx="813636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upo 1"/>
          <p:cNvGrpSpPr/>
          <p:nvPr/>
        </p:nvGrpSpPr>
        <p:grpSpPr>
          <a:xfrm>
            <a:off x="504000" y="1800000"/>
            <a:ext cx="8136360" cy="4525200"/>
            <a:chOff x="504000" y="1800000"/>
            <a:chExt cx="8136360" cy="4525200"/>
          </a:xfrm>
        </p:grpSpPr>
        <p:sp>
          <p:nvSpPr>
            <p:cNvPr id="134" name="CustomShape 4"/>
            <p:cNvSpPr/>
            <p:nvPr/>
          </p:nvSpPr>
          <p:spPr>
            <a:xfrm>
              <a:off x="504000" y="1800000"/>
              <a:ext cx="8136360" cy="4525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algn="just">
                <a:lnSpc>
                  <a:spcPct val="10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É 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prerrogativa do perfil secretário liberar/cancelar a visualização do voto completo pelo Procurador</a:t>
              </a:r>
              <a:endParaRPr dirty="0"/>
            </a:p>
            <a:p>
              <a:pPr algn="just">
                <a:lnSpc>
                  <a:spcPct val="100000"/>
                </a:lnSpc>
              </a:pPr>
              <a:endParaRPr dirty="0"/>
            </a:p>
          </p:txBody>
        </p:sp>
        <p:pic>
          <p:nvPicPr>
            <p:cNvPr id="135" name="Imagem 134"/>
            <p:cNvPicPr/>
            <p:nvPr/>
          </p:nvPicPr>
          <p:blipFill>
            <a:blip r:embed="rId4"/>
            <a:stretch/>
          </p:blipFill>
          <p:spPr>
            <a:xfrm>
              <a:off x="576000" y="2992680"/>
              <a:ext cx="7991640" cy="305496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1428840" y="27468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7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560" cy="6857280"/>
          </a:xfrm>
          <a:prstGeom prst="rect">
            <a:avLst/>
          </a:prstGeom>
          <a:ln>
            <a:noFill/>
          </a:ln>
        </p:spPr>
      </p:pic>
      <p:sp>
        <p:nvSpPr>
          <p:cNvPr id="138" name="CustomShape 2"/>
          <p:cNvSpPr/>
          <p:nvPr/>
        </p:nvSpPr>
        <p:spPr>
          <a:xfrm>
            <a:off x="1331640" y="413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just">
              <a:lnSpc>
                <a:spcPct val="100000"/>
              </a:lnSpc>
            </a:pPr>
            <a:r>
              <a:rPr lang="pt-BR" sz="3200" b="1" strike="noStrike">
                <a:solidFill>
                  <a:srgbClr val="000066"/>
                </a:solidFill>
                <a:latin typeface="Arial"/>
                <a:ea typeface="DejaVu Sans"/>
              </a:rPr>
              <a:t>Pré-Sessão: Roteiro da Sessão</a:t>
            </a:r>
            <a:endParaRPr/>
          </a:p>
        </p:txBody>
      </p:sp>
      <p:grpSp>
        <p:nvGrpSpPr>
          <p:cNvPr id="2" name="Grupo 1"/>
          <p:cNvGrpSpPr/>
          <p:nvPr/>
        </p:nvGrpSpPr>
        <p:grpSpPr>
          <a:xfrm>
            <a:off x="467640" y="1619280"/>
            <a:ext cx="8136360" cy="4525200"/>
            <a:chOff x="467640" y="1619280"/>
            <a:chExt cx="8136360" cy="4525200"/>
          </a:xfrm>
        </p:grpSpPr>
        <p:sp>
          <p:nvSpPr>
            <p:cNvPr id="139" name="CustomShape 3"/>
            <p:cNvSpPr/>
            <p:nvPr/>
          </p:nvSpPr>
          <p:spPr>
            <a:xfrm>
              <a:off x="467640" y="1619280"/>
              <a:ext cx="8136360" cy="4525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algn="just">
                <a:lnSpc>
                  <a:spcPct val="10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Deve 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estar </a:t>
              </a:r>
              <a:r>
                <a:rPr lang="pt-BR" sz="2400" strike="noStrike" dirty="0" err="1">
                  <a:solidFill>
                    <a:srgbClr val="000000"/>
                  </a:solidFill>
                  <a:latin typeface="Arial"/>
                  <a:ea typeface="DejaVu Sans"/>
                </a:rPr>
                <a:t>logado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 com o perfil de secretário;</a:t>
              </a:r>
              <a:endParaRPr dirty="0"/>
            </a:p>
            <a:p>
              <a:pPr algn="just">
                <a:lnSpc>
                  <a:spcPct val="10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“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Acompanhar Sessão / Roteiro da Sessão”;</a:t>
              </a:r>
              <a:endParaRPr dirty="0"/>
            </a:p>
            <a:p>
              <a:pPr algn="just">
                <a:lnSpc>
                  <a:spcPct val="15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Roteiro 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não editável;</a:t>
              </a:r>
              <a:endParaRPr dirty="0"/>
            </a:p>
            <a:p>
              <a:pPr algn="just">
                <a:lnSpc>
                  <a:spcPct val="100000"/>
                </a:lnSpc>
              </a:pPr>
              <a:endParaRPr dirty="0"/>
            </a:p>
          </p:txBody>
        </p:sp>
        <p:pic>
          <p:nvPicPr>
            <p:cNvPr id="140" name="Imagem 139"/>
            <p:cNvPicPr/>
            <p:nvPr/>
          </p:nvPicPr>
          <p:blipFill>
            <a:blip r:embed="rId4"/>
            <a:stretch/>
          </p:blipFill>
          <p:spPr>
            <a:xfrm>
              <a:off x="576360" y="3040560"/>
              <a:ext cx="7991640" cy="307944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1428840" y="27468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920" cy="6857640"/>
          </a:xfrm>
          <a:prstGeom prst="rect">
            <a:avLst/>
          </a:prstGeom>
          <a:ln>
            <a:noFill/>
          </a:ln>
        </p:spPr>
      </p:pic>
      <p:sp>
        <p:nvSpPr>
          <p:cNvPr id="143" name="CustomShape 2"/>
          <p:cNvSpPr/>
          <p:nvPr/>
        </p:nvSpPr>
        <p:spPr>
          <a:xfrm>
            <a:off x="1331640" y="41364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>
                <a:solidFill>
                  <a:srgbClr val="090262"/>
                </a:solidFill>
                <a:latin typeface="Arial"/>
              </a:rPr>
              <a:t>Tela de Acompanhamento de Sessão – Visão Geral</a:t>
            </a:r>
            <a:endParaRPr/>
          </a:p>
        </p:txBody>
      </p:sp>
      <p:grpSp>
        <p:nvGrpSpPr>
          <p:cNvPr id="2" name="Grupo 1"/>
          <p:cNvGrpSpPr/>
          <p:nvPr/>
        </p:nvGrpSpPr>
        <p:grpSpPr>
          <a:xfrm>
            <a:off x="-42120" y="-27360"/>
            <a:ext cx="9609715" cy="7036400"/>
            <a:chOff x="-42120" y="-27360"/>
            <a:chExt cx="9609715" cy="7036400"/>
          </a:xfrm>
        </p:grpSpPr>
        <p:pic>
          <p:nvPicPr>
            <p:cNvPr id="144" name="Picture 9"/>
            <p:cNvPicPr/>
            <p:nvPr/>
          </p:nvPicPr>
          <p:blipFill>
            <a:blip r:embed="rId4"/>
            <a:stretch/>
          </p:blipFill>
          <p:spPr>
            <a:xfrm>
              <a:off x="-42120" y="-27360"/>
              <a:ext cx="9234360" cy="6741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45" name="CustomShape 3"/>
            <p:cNvSpPr/>
            <p:nvPr/>
          </p:nvSpPr>
          <p:spPr>
            <a:xfrm>
              <a:off x="3223080" y="4989240"/>
              <a:ext cx="5677560" cy="1844640"/>
            </a:xfrm>
            <a:prstGeom prst="roundRect">
              <a:avLst>
                <a:gd name="adj" fmla="val 16667"/>
              </a:avLst>
            </a:prstGeom>
            <a:ln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46" name="CustomShape 4"/>
            <p:cNvSpPr/>
            <p:nvPr/>
          </p:nvSpPr>
          <p:spPr>
            <a:xfrm>
              <a:off x="3526740" y="5210497"/>
              <a:ext cx="2535120" cy="17798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I) Informações da sessão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II) Indicador de conexão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III) Localizador de processo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IV) Ícones do processo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V) Quadro Resumo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VI) Botão Fechar</a:t>
              </a:r>
              <a:endParaRPr dirty="0"/>
            </a:p>
          </p:txBody>
        </p:sp>
        <p:sp>
          <p:nvSpPr>
            <p:cNvPr id="147" name="CustomShape 5"/>
            <p:cNvSpPr/>
            <p:nvPr/>
          </p:nvSpPr>
          <p:spPr>
            <a:xfrm>
              <a:off x="5895595" y="5229200"/>
              <a:ext cx="3672000" cy="17798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VII) Voto Completo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VIII) Dispositivo do Voto + divergências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IX) Informações do processo selecionado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X) Versão do sistema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XI) Perfil do usuário</a:t>
              </a:r>
              <a:endParaRPr dirty="0"/>
            </a:p>
            <a:p>
              <a:pPr algn="just">
                <a:lnSpc>
                  <a:spcPct val="100000"/>
                </a:lnSpc>
              </a:pPr>
              <a:r>
                <a:rPr lang="pt-BR" sz="1200" strike="noStrike" dirty="0">
                  <a:solidFill>
                    <a:srgbClr val="000000"/>
                  </a:solidFill>
                  <a:latin typeface="Arial"/>
                </a:rPr>
                <a:t>XII) Nome e Sair do Sistema</a:t>
              </a:r>
              <a:endParaRPr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1428840" y="27468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9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920" cy="6857640"/>
          </a:xfrm>
          <a:prstGeom prst="rect">
            <a:avLst/>
          </a:prstGeom>
          <a:ln>
            <a:noFill/>
          </a:ln>
        </p:spPr>
      </p:pic>
      <p:sp>
        <p:nvSpPr>
          <p:cNvPr id="150" name="CustomShape 2"/>
          <p:cNvSpPr/>
          <p:nvPr/>
        </p:nvSpPr>
        <p:spPr>
          <a:xfrm>
            <a:off x="1331640" y="41364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 dirty="0">
                <a:solidFill>
                  <a:srgbClr val="090262"/>
                </a:solidFill>
                <a:latin typeface="Arial"/>
              </a:rPr>
              <a:t>Durante a Sessão – </a:t>
            </a:r>
            <a:endParaRPr dirty="0"/>
          </a:p>
          <a:p>
            <a:pPr>
              <a:lnSpc>
                <a:spcPct val="100000"/>
              </a:lnSpc>
            </a:pPr>
            <a:r>
              <a:rPr lang="pt-BR" sz="3200" b="1" strike="noStrike" dirty="0">
                <a:solidFill>
                  <a:srgbClr val="090262"/>
                </a:solidFill>
                <a:latin typeface="Arial"/>
              </a:rPr>
              <a:t>Funcionalidades Secretário</a:t>
            </a:r>
            <a:endParaRPr dirty="0"/>
          </a:p>
        </p:txBody>
      </p:sp>
      <p:sp>
        <p:nvSpPr>
          <p:cNvPr id="151" name="CustomShape 3"/>
          <p:cNvSpPr/>
          <p:nvPr/>
        </p:nvSpPr>
        <p:spPr>
          <a:xfrm>
            <a:off x="467640" y="1619280"/>
            <a:ext cx="8136720" cy="452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Atualizar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Status dos Processos: </a:t>
            </a:r>
            <a:endParaRPr dirty="0"/>
          </a:p>
          <a:p>
            <a:pPr lvl="1" algn="just">
              <a:lnSpc>
                <a:spcPct val="150000"/>
              </a:lnSpc>
              <a:buFont typeface="Arial"/>
              <a:buChar char="•"/>
            </a:pPr>
            <a:r>
              <a:rPr lang="pt-BR" strike="noStrike" dirty="0">
                <a:solidFill>
                  <a:srgbClr val="000000"/>
                </a:solidFill>
                <a:latin typeface="Arial"/>
              </a:rPr>
              <a:t>Apregoar, remover, julgar, adiar, retirar, revisar, vista em mesa e vista regimental 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Editar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Dispositivo do Voto (apenas quando apregoado)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Localizar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o próximo processo 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Localizar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um processo na sessão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Marcar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Processo como Preferencial 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Visualizar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o voto completo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1428840" y="27468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3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920" cy="6857640"/>
          </a:xfrm>
          <a:prstGeom prst="rect">
            <a:avLst/>
          </a:prstGeom>
          <a:ln>
            <a:noFill/>
          </a:ln>
        </p:spPr>
      </p:pic>
      <p:sp>
        <p:nvSpPr>
          <p:cNvPr id="154" name="CustomShape 2"/>
          <p:cNvSpPr/>
          <p:nvPr/>
        </p:nvSpPr>
        <p:spPr>
          <a:xfrm>
            <a:off x="1331640" y="41364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>
                <a:solidFill>
                  <a:srgbClr val="090262"/>
                </a:solidFill>
                <a:latin typeface="Arial"/>
              </a:rPr>
              <a:t>Durante a Sessão – </a:t>
            </a:r>
            <a:endParaRPr/>
          </a:p>
          <a:p>
            <a:pPr>
              <a:lnSpc>
                <a:spcPct val="100000"/>
              </a:lnSpc>
            </a:pPr>
            <a:r>
              <a:rPr lang="pt-BR" sz="3200" b="1" strike="noStrike">
                <a:solidFill>
                  <a:srgbClr val="090262"/>
                </a:solidFill>
                <a:latin typeface="Arial"/>
              </a:rPr>
              <a:t>Funcionalidades Assistente</a:t>
            </a:r>
            <a:endParaRPr/>
          </a:p>
        </p:txBody>
      </p:sp>
      <p:sp>
        <p:nvSpPr>
          <p:cNvPr id="155" name="CustomShape 3"/>
          <p:cNvSpPr/>
          <p:nvPr/>
        </p:nvSpPr>
        <p:spPr>
          <a:xfrm>
            <a:off x="467640" y="1619280"/>
            <a:ext cx="8136720" cy="452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Editar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Dispositivo do Voto</a:t>
            </a:r>
            <a:endParaRPr dirty="0"/>
          </a:p>
          <a:p>
            <a:pPr lvl="1" algn="just">
              <a:lnSpc>
                <a:spcPct val="100000"/>
              </a:lnSpc>
              <a:buFont typeface="Arial"/>
              <a:buChar char="•"/>
            </a:pPr>
            <a:r>
              <a:rPr lang="pt-BR" strike="noStrike" dirty="0">
                <a:solidFill>
                  <a:srgbClr val="000000"/>
                </a:solidFill>
                <a:latin typeface="Arial"/>
              </a:rPr>
              <a:t>Em status "Julgado", "Julgado/Revisar", "Adiado", "Retirado", Vista Regimental" e "Vista em Mesa“ (menos apregoado e não julgado).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Cadastrar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informações de Sustentação Oral</a:t>
            </a:r>
            <a:endParaRPr dirty="0"/>
          </a:p>
          <a:p>
            <a:pPr lvl="1" algn="just">
              <a:lnSpc>
                <a:spcPct val="100000"/>
              </a:lnSpc>
              <a:buFont typeface="Arial"/>
              <a:buChar char="•"/>
            </a:pPr>
            <a:r>
              <a:rPr lang="pt-BR" strike="noStrike" dirty="0">
                <a:solidFill>
                  <a:srgbClr val="000000"/>
                </a:solidFill>
                <a:latin typeface="Arial"/>
              </a:rPr>
              <a:t>Cadastro local (não vai ao PJe)</a:t>
            </a:r>
            <a:endParaRPr dirty="0"/>
          </a:p>
          <a:p>
            <a:pPr lvl="1" algn="just">
              <a:lnSpc>
                <a:spcPct val="100000"/>
              </a:lnSpc>
              <a:buFont typeface="Arial"/>
              <a:buChar char="•"/>
            </a:pPr>
            <a:r>
              <a:rPr lang="pt-BR" strike="noStrike" dirty="0">
                <a:solidFill>
                  <a:srgbClr val="000000"/>
                </a:solidFill>
                <a:latin typeface="Arial"/>
              </a:rPr>
              <a:t>Texto automático no relatório da sessão (“matéria-prima” para o cabeçalho do voto, o dispositivo da sessão)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Registrar resultado da Sustentação Oral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1428840" y="27468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7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920" cy="6857640"/>
          </a:xfrm>
          <a:prstGeom prst="rect">
            <a:avLst/>
          </a:prstGeom>
          <a:ln>
            <a:noFill/>
          </a:ln>
        </p:spPr>
      </p:pic>
      <p:sp>
        <p:nvSpPr>
          <p:cNvPr id="158" name="CustomShape 2"/>
          <p:cNvSpPr/>
          <p:nvPr/>
        </p:nvSpPr>
        <p:spPr>
          <a:xfrm>
            <a:off x="1331640" y="413640"/>
            <a:ext cx="725760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>
                <a:solidFill>
                  <a:srgbClr val="090262"/>
                </a:solidFill>
                <a:latin typeface="Arial"/>
              </a:rPr>
              <a:t>Durante ou Após a Sessão – </a:t>
            </a:r>
            <a:endParaRPr/>
          </a:p>
          <a:p>
            <a:pPr>
              <a:lnSpc>
                <a:spcPct val="100000"/>
              </a:lnSpc>
            </a:pPr>
            <a:r>
              <a:rPr lang="pt-BR" sz="3200" b="1" strike="noStrike">
                <a:solidFill>
                  <a:srgbClr val="090262"/>
                </a:solidFill>
                <a:latin typeface="Arial"/>
              </a:rPr>
              <a:t>Procurador / Gabinete / Magistrado</a:t>
            </a:r>
            <a:endParaRPr/>
          </a:p>
        </p:txBody>
      </p:sp>
      <p:sp>
        <p:nvSpPr>
          <p:cNvPr id="159" name="CustomShape 3"/>
          <p:cNvSpPr/>
          <p:nvPr/>
        </p:nvSpPr>
        <p:spPr>
          <a:xfrm>
            <a:off x="467640" y="1619280"/>
            <a:ext cx="8136720" cy="452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Acompanhar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julgamento dos processos e atualizações 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Localizar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um processo na sessão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Visualizar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dispositivo do voto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Habilitar/desabilitar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a atualização automática da tela*¹</a:t>
            </a:r>
            <a:endParaRPr dirty="0"/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</a:rPr>
              <a:t> Visualizar </a:t>
            </a:r>
            <a:r>
              <a:rPr lang="pt-BR" sz="2400" strike="noStrike" dirty="0">
                <a:solidFill>
                  <a:srgbClr val="000000"/>
                </a:solidFill>
                <a:latin typeface="Arial"/>
              </a:rPr>
              <a:t>o voto completo**²</a:t>
            </a:r>
            <a:endParaRPr dirty="0"/>
          </a:p>
          <a:p>
            <a:pPr algn="just">
              <a:lnSpc>
                <a:spcPct val="150000"/>
              </a:lnSpc>
            </a:pPr>
            <a:endParaRPr dirty="0"/>
          </a:p>
          <a:p>
            <a:pPr algn="just">
              <a:lnSpc>
                <a:spcPct val="150000"/>
              </a:lnSpc>
            </a:pPr>
            <a:endParaRPr dirty="0"/>
          </a:p>
          <a:p>
            <a:pPr algn="just">
              <a:lnSpc>
                <a:spcPct val="150000"/>
              </a:lnSpc>
            </a:pPr>
            <a:r>
              <a:rPr lang="pt-BR" sz="1600" strike="noStrike" dirty="0">
                <a:solidFill>
                  <a:srgbClr val="000000"/>
                </a:solidFill>
                <a:latin typeface="Arial"/>
              </a:rPr>
              <a:t>*¹  Disponível ao magistrado e ao procurador</a:t>
            </a:r>
            <a:endParaRPr dirty="0"/>
          </a:p>
          <a:p>
            <a:pPr algn="just">
              <a:lnSpc>
                <a:spcPct val="150000"/>
              </a:lnSpc>
            </a:pPr>
            <a:r>
              <a:rPr lang="pt-BR" sz="1600" strike="noStrike" dirty="0">
                <a:solidFill>
                  <a:srgbClr val="000000"/>
                </a:solidFill>
                <a:latin typeface="Arial"/>
              </a:rPr>
              <a:t>**² O procurador poderá visualizar o voto completo caso permitido pelo secretário</a:t>
            </a:r>
            <a:endParaRPr dirty="0"/>
          </a:p>
          <a:p>
            <a:pPr algn="just">
              <a:lnSpc>
                <a:spcPct val="150000"/>
              </a:lnSpc>
            </a:pPr>
            <a:r>
              <a:rPr lang="pt-BR" sz="1600" strike="noStrike" dirty="0">
                <a:solidFill>
                  <a:srgbClr val="000000"/>
                </a:solidFill>
                <a:latin typeface="Arial"/>
              </a:rPr>
              <a:t>**² Sessões encerradas não permitem visualização do voto completo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1428840" y="27468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1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560" cy="6857280"/>
          </a:xfrm>
          <a:prstGeom prst="rect">
            <a:avLst/>
          </a:prstGeom>
          <a:ln>
            <a:noFill/>
          </a:ln>
        </p:spPr>
      </p:pic>
      <p:sp>
        <p:nvSpPr>
          <p:cNvPr id="162" name="CustomShape 2"/>
          <p:cNvSpPr/>
          <p:nvPr/>
        </p:nvSpPr>
        <p:spPr>
          <a:xfrm>
            <a:off x="1331640" y="413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 dirty="0">
                <a:solidFill>
                  <a:srgbClr val="090262"/>
                </a:solidFill>
                <a:latin typeface="Arial"/>
                <a:ea typeface="DejaVu Sans"/>
              </a:rPr>
              <a:t>Pós </a:t>
            </a:r>
            <a:r>
              <a:rPr lang="pt-BR" sz="3200" b="1" strike="noStrike" dirty="0" smtClean="0">
                <a:solidFill>
                  <a:srgbClr val="090262"/>
                </a:solidFill>
                <a:latin typeface="Arial"/>
                <a:ea typeface="DejaVu Sans"/>
              </a:rPr>
              <a:t>sessão</a:t>
            </a:r>
            <a:endParaRPr dirty="0"/>
          </a:p>
        </p:txBody>
      </p:sp>
      <p:sp>
        <p:nvSpPr>
          <p:cNvPr id="163" name="CustomShape 3"/>
          <p:cNvSpPr/>
          <p:nvPr/>
        </p:nvSpPr>
        <p:spPr>
          <a:xfrm>
            <a:off x="467640" y="1619280"/>
            <a:ext cx="813636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Correções dos dispositivos de voto</a:t>
            </a:r>
          </a:p>
          <a:p>
            <a:pPr algn="just">
              <a:lnSpc>
                <a:spcPct val="100000"/>
              </a:lnSpc>
              <a:buFont typeface="Arial"/>
              <a:buChar char="•"/>
            </a:pPr>
            <a:endParaRPr lang="pt-BR" sz="2400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Selecionar Presidente (obrigatório)</a:t>
            </a:r>
          </a:p>
          <a:p>
            <a:pPr algn="just">
              <a:lnSpc>
                <a:spcPct val="100000"/>
              </a:lnSpc>
              <a:buFont typeface="Arial"/>
              <a:buChar char="•"/>
            </a:pPr>
            <a:endParaRPr lang="pt-BR" sz="2400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pt-BR" sz="24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Encerrar a Sessão (opcional)</a:t>
            </a:r>
          </a:p>
          <a:p>
            <a:pPr algn="just">
              <a:lnSpc>
                <a:spcPct val="100000"/>
              </a:lnSpc>
              <a:buFont typeface="Arial"/>
              <a:buChar char="•"/>
            </a:pPr>
            <a:endParaRPr lang="pt-BR" dirty="0" smtClean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29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1428840" y="27468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1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560" cy="6857280"/>
          </a:xfrm>
          <a:prstGeom prst="rect">
            <a:avLst/>
          </a:prstGeom>
          <a:ln>
            <a:noFill/>
          </a:ln>
        </p:spPr>
      </p:pic>
      <p:sp>
        <p:nvSpPr>
          <p:cNvPr id="162" name="CustomShape 2"/>
          <p:cNvSpPr/>
          <p:nvPr/>
        </p:nvSpPr>
        <p:spPr>
          <a:xfrm>
            <a:off x="1331640" y="413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>
                <a:solidFill>
                  <a:srgbClr val="090262"/>
                </a:solidFill>
                <a:latin typeface="Arial"/>
                <a:ea typeface="DejaVu Sans"/>
              </a:rPr>
              <a:t>Pós sessão: Relatório da Sessão</a:t>
            </a:r>
            <a:endParaRPr/>
          </a:p>
        </p:txBody>
      </p:sp>
      <p:grpSp>
        <p:nvGrpSpPr>
          <p:cNvPr id="2" name="Grupo 1"/>
          <p:cNvGrpSpPr/>
          <p:nvPr/>
        </p:nvGrpSpPr>
        <p:grpSpPr>
          <a:xfrm>
            <a:off x="467640" y="1619280"/>
            <a:ext cx="8136360" cy="4644720"/>
            <a:chOff x="467640" y="1619280"/>
            <a:chExt cx="8136360" cy="4644720"/>
          </a:xfrm>
        </p:grpSpPr>
        <p:sp>
          <p:nvSpPr>
            <p:cNvPr id="163" name="CustomShape 3"/>
            <p:cNvSpPr/>
            <p:nvPr/>
          </p:nvSpPr>
          <p:spPr>
            <a:xfrm>
              <a:off x="467640" y="1619280"/>
              <a:ext cx="8136360" cy="4525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algn="just">
                <a:lnSpc>
                  <a:spcPct val="10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“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Acompanhar Sessão/ Relatório da Sessão”</a:t>
              </a:r>
              <a:endParaRPr dirty="0"/>
            </a:p>
            <a:p>
              <a:pPr algn="just">
                <a:lnSpc>
                  <a:spcPct val="100000"/>
                </a:lnSpc>
              </a:pPr>
              <a:endParaRPr dirty="0"/>
            </a:p>
          </p:txBody>
        </p:sp>
        <p:pic>
          <p:nvPicPr>
            <p:cNvPr id="164" name="Imagem 163"/>
            <p:cNvPicPr/>
            <p:nvPr/>
          </p:nvPicPr>
          <p:blipFill>
            <a:blip r:embed="rId4"/>
            <a:stretch/>
          </p:blipFill>
          <p:spPr>
            <a:xfrm>
              <a:off x="566280" y="2160360"/>
              <a:ext cx="8024040" cy="410364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1428840" y="27468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6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560" cy="6857280"/>
          </a:xfrm>
          <a:prstGeom prst="rect">
            <a:avLst/>
          </a:prstGeom>
          <a:ln>
            <a:solidFill>
              <a:srgbClr val="3399FF"/>
            </a:solidFill>
            <a:headEnd type="triangle" w="med" len="med"/>
          </a:ln>
        </p:spPr>
      </p:pic>
      <p:sp>
        <p:nvSpPr>
          <p:cNvPr id="167" name="CustomShape 2"/>
          <p:cNvSpPr/>
          <p:nvPr/>
        </p:nvSpPr>
        <p:spPr>
          <a:xfrm>
            <a:off x="1331640" y="413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>
                <a:solidFill>
                  <a:srgbClr val="090262"/>
                </a:solidFill>
                <a:latin typeface="Arial"/>
                <a:ea typeface="DejaVu Sans"/>
              </a:rPr>
              <a:t>Melhorias: Botão Voltar no Voto Completo</a:t>
            </a:r>
            <a:endParaRPr/>
          </a:p>
        </p:txBody>
      </p:sp>
      <p:grpSp>
        <p:nvGrpSpPr>
          <p:cNvPr id="2" name="Grupo 1"/>
          <p:cNvGrpSpPr/>
          <p:nvPr/>
        </p:nvGrpSpPr>
        <p:grpSpPr>
          <a:xfrm>
            <a:off x="467640" y="1619280"/>
            <a:ext cx="8136360" cy="4572720"/>
            <a:chOff x="467640" y="1619280"/>
            <a:chExt cx="8136360" cy="4572720"/>
          </a:xfrm>
        </p:grpSpPr>
        <p:sp>
          <p:nvSpPr>
            <p:cNvPr id="168" name="CustomShape 3"/>
            <p:cNvSpPr/>
            <p:nvPr/>
          </p:nvSpPr>
          <p:spPr>
            <a:xfrm>
              <a:off x="467640" y="1619280"/>
              <a:ext cx="8136360" cy="4525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algn="just">
                <a:lnSpc>
                  <a:spcPct val="10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Foi 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incluído um botão voltar no pop-up do voto completo para facilitar o retorno à tela anterior.</a:t>
              </a:r>
              <a:endParaRPr dirty="0"/>
            </a:p>
            <a:p>
              <a:pPr algn="just">
                <a:lnSpc>
                  <a:spcPct val="100000"/>
                </a:lnSpc>
              </a:pPr>
              <a:endParaRPr dirty="0"/>
            </a:p>
          </p:txBody>
        </p:sp>
        <p:pic>
          <p:nvPicPr>
            <p:cNvPr id="169" name="Imagem 168"/>
            <p:cNvPicPr/>
            <p:nvPr/>
          </p:nvPicPr>
          <p:blipFill>
            <a:blip r:embed="rId4"/>
            <a:stretch/>
          </p:blipFill>
          <p:spPr>
            <a:xfrm>
              <a:off x="792000" y="2736000"/>
              <a:ext cx="7415640" cy="3456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70" name="Line 4"/>
            <p:cNvSpPr/>
            <p:nvPr/>
          </p:nvSpPr>
          <p:spPr>
            <a:xfrm flipH="1">
              <a:off x="1152000" y="2448000"/>
              <a:ext cx="288000" cy="288000"/>
            </a:xfrm>
            <a:prstGeom prst="line">
              <a:avLst/>
            </a:prstGeom>
            <a:ln w="10080">
              <a:solidFill>
                <a:srgbClr val="3399FF"/>
              </a:solidFill>
              <a:round/>
              <a:tailEnd type="triangl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1428840" y="27468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2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560" cy="6857280"/>
          </a:xfrm>
          <a:prstGeom prst="rect">
            <a:avLst/>
          </a:prstGeom>
          <a:ln>
            <a:noFill/>
          </a:ln>
        </p:spPr>
      </p:pic>
      <p:sp>
        <p:nvSpPr>
          <p:cNvPr id="173" name="CustomShape 2"/>
          <p:cNvSpPr/>
          <p:nvPr/>
        </p:nvSpPr>
        <p:spPr>
          <a:xfrm>
            <a:off x="1331640" y="413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 dirty="0">
                <a:solidFill>
                  <a:srgbClr val="090262"/>
                </a:solidFill>
                <a:latin typeface="Arial"/>
                <a:ea typeface="DejaVu Sans"/>
              </a:rPr>
              <a:t>Melhorias: filtro de sessões do dia</a:t>
            </a:r>
            <a:endParaRPr dirty="0"/>
          </a:p>
        </p:txBody>
      </p:sp>
      <p:grpSp>
        <p:nvGrpSpPr>
          <p:cNvPr id="3" name="Grupo 2"/>
          <p:cNvGrpSpPr/>
          <p:nvPr/>
        </p:nvGrpSpPr>
        <p:grpSpPr>
          <a:xfrm>
            <a:off x="467640" y="1619280"/>
            <a:ext cx="8136360" cy="4525200"/>
            <a:chOff x="467640" y="1619280"/>
            <a:chExt cx="8136360" cy="4525200"/>
          </a:xfrm>
        </p:grpSpPr>
        <p:sp>
          <p:nvSpPr>
            <p:cNvPr id="174" name="CustomShape 3"/>
            <p:cNvSpPr/>
            <p:nvPr/>
          </p:nvSpPr>
          <p:spPr>
            <a:xfrm>
              <a:off x="467640" y="1619280"/>
              <a:ext cx="8136360" cy="4525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algn="just">
                <a:lnSpc>
                  <a:spcPct val="10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Foi 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implementado um filtro </a:t>
              </a: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que 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permite ver somente as sessões do dia em questão </a:t>
              </a:r>
              <a:endParaRPr dirty="0"/>
            </a:p>
            <a:p>
              <a:pPr algn="just">
                <a:lnSpc>
                  <a:spcPct val="100000"/>
                </a:lnSpc>
              </a:pPr>
              <a:endParaRPr dirty="0"/>
            </a:p>
          </p:txBody>
        </p:sp>
        <p:pic>
          <p:nvPicPr>
            <p:cNvPr id="175" name="Imagem 174"/>
            <p:cNvPicPr/>
            <p:nvPr/>
          </p:nvPicPr>
          <p:blipFill>
            <a:blip r:embed="rId4"/>
            <a:stretch/>
          </p:blipFill>
          <p:spPr>
            <a:xfrm>
              <a:off x="729360" y="2952000"/>
              <a:ext cx="7849800" cy="2995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76" name="Line 4"/>
            <p:cNvSpPr/>
            <p:nvPr/>
          </p:nvSpPr>
          <p:spPr>
            <a:xfrm>
              <a:off x="6048000" y="3528000"/>
              <a:ext cx="936000" cy="288000"/>
            </a:xfrm>
            <a:prstGeom prst="line">
              <a:avLst/>
            </a:prstGeom>
            <a:ln>
              <a:solidFill>
                <a:srgbClr val="3399FF"/>
              </a:solidFill>
              <a:tailEnd type="triangl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1428840" y="27468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8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560" cy="6857280"/>
          </a:xfrm>
          <a:prstGeom prst="rect">
            <a:avLst/>
          </a:prstGeom>
          <a:ln>
            <a:noFill/>
          </a:ln>
        </p:spPr>
      </p:pic>
      <p:sp>
        <p:nvSpPr>
          <p:cNvPr id="179" name="CustomShape 2"/>
          <p:cNvSpPr/>
          <p:nvPr/>
        </p:nvSpPr>
        <p:spPr>
          <a:xfrm>
            <a:off x="1331640" y="413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 dirty="0">
                <a:solidFill>
                  <a:srgbClr val="090262"/>
                </a:solidFill>
                <a:latin typeface="Arial"/>
                <a:ea typeface="DejaVu Sans"/>
              </a:rPr>
              <a:t>Melhorias:</a:t>
            </a:r>
            <a:endParaRPr dirty="0"/>
          </a:p>
        </p:txBody>
      </p:sp>
      <p:grpSp>
        <p:nvGrpSpPr>
          <p:cNvPr id="2" name="Grupo 1"/>
          <p:cNvGrpSpPr/>
          <p:nvPr/>
        </p:nvGrpSpPr>
        <p:grpSpPr>
          <a:xfrm>
            <a:off x="504000" y="1368000"/>
            <a:ext cx="8136360" cy="5400000"/>
            <a:chOff x="504000" y="1368000"/>
            <a:chExt cx="8136360" cy="5400000"/>
          </a:xfrm>
        </p:grpSpPr>
        <p:sp>
          <p:nvSpPr>
            <p:cNvPr id="180" name="CustomShape 3"/>
            <p:cNvSpPr/>
            <p:nvPr/>
          </p:nvSpPr>
          <p:spPr>
            <a:xfrm>
              <a:off x="504000" y="1368000"/>
              <a:ext cx="8136360" cy="4525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/>
            <a:lstStyle/>
            <a:p>
              <a:pPr algn="just">
                <a:lnSpc>
                  <a:spcPct val="10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Inclusão 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de coluna com a ordem dos processos no relatório de sessão;</a:t>
              </a:r>
              <a:endParaRPr dirty="0"/>
            </a:p>
            <a:p>
              <a:pPr algn="just">
                <a:lnSpc>
                  <a:spcPct val="10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Mudança 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no tamanho da fonte para a impressão do roteiro da sessão</a:t>
              </a: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;</a:t>
              </a:r>
            </a:p>
            <a:p>
              <a:pPr algn="just"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</a:rPr>
                <a:t> “Timeout” da </a:t>
              </a:r>
              <a:r>
                <a:rPr lang="pt-BR" sz="2400" dirty="0" smtClean="0">
                  <a:solidFill>
                    <a:srgbClr val="000000"/>
                  </a:solidFill>
                </a:rPr>
                <a:t>sessão;</a:t>
              </a:r>
              <a:endParaRPr lang="pt-BR" sz="2400" dirty="0"/>
            </a:p>
            <a:p>
              <a:pPr algn="just">
                <a:lnSpc>
                  <a:spcPct val="100000"/>
                </a:lnSpc>
                <a:buFont typeface="Arial"/>
                <a:buChar char="•"/>
              </a:pP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 Inclusão </a:t>
              </a:r>
              <a:r>
                <a:rPr lang="pt-BR" sz="2400" strike="noStrike" dirty="0">
                  <a:solidFill>
                    <a:srgbClr val="000000"/>
                  </a:solidFill>
                  <a:latin typeface="Arial"/>
                  <a:ea typeface="DejaVu Sans"/>
                </a:rPr>
                <a:t>de informações na tela do </a:t>
              </a:r>
              <a:r>
                <a:rPr lang="pt-BR" sz="2400" strike="noStrike" dirty="0" smtClean="0">
                  <a:solidFill>
                    <a:srgbClr val="000000"/>
                  </a:solidFill>
                  <a:latin typeface="Arial"/>
                  <a:ea typeface="DejaVu Sans"/>
                </a:rPr>
                <a:t>assistente</a:t>
              </a:r>
              <a:r>
                <a:rPr lang="pt-BR" sz="2400" dirty="0" smtClean="0">
                  <a:solidFill>
                    <a:srgbClr val="000000"/>
                  </a:solidFill>
                  <a:latin typeface="Arial"/>
                  <a:ea typeface="DejaVu Sans"/>
                </a:rPr>
                <a:t>.</a:t>
              </a:r>
              <a:endParaRPr lang="pt-BR" sz="2400" strike="noStrike" dirty="0" smtClean="0">
                <a:solidFill>
                  <a:srgbClr val="000000"/>
                </a:solidFill>
                <a:latin typeface="Arial"/>
                <a:ea typeface="DejaVu Sans"/>
              </a:endParaRPr>
            </a:p>
            <a:p>
              <a:pPr algn="just">
                <a:lnSpc>
                  <a:spcPct val="100000"/>
                </a:lnSpc>
              </a:pPr>
              <a:endParaRPr dirty="0"/>
            </a:p>
          </p:txBody>
        </p:sp>
        <p:pic>
          <p:nvPicPr>
            <p:cNvPr id="181" name="Imagem 180"/>
            <p:cNvPicPr/>
            <p:nvPr/>
          </p:nvPicPr>
          <p:blipFill>
            <a:blip r:embed="rId4"/>
            <a:stretch/>
          </p:blipFill>
          <p:spPr>
            <a:xfrm>
              <a:off x="631620" y="3888000"/>
              <a:ext cx="7848000" cy="288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2" name="Line 4"/>
            <p:cNvSpPr/>
            <p:nvPr/>
          </p:nvSpPr>
          <p:spPr>
            <a:xfrm>
              <a:off x="1296000" y="4509120"/>
              <a:ext cx="1152000" cy="0"/>
            </a:xfrm>
            <a:prstGeom prst="line">
              <a:avLst/>
            </a:prstGeom>
            <a:ln w="10080">
              <a:solidFill>
                <a:srgbClr val="3399FF"/>
              </a:solidFill>
              <a:round/>
              <a:tailEnd type="triangl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1428840" y="27468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4" name="Picture 3"/>
          <p:cNvPicPr/>
          <p:nvPr/>
        </p:nvPicPr>
        <p:blipFill>
          <a:blip r:embed="rId3"/>
          <a:stretch/>
        </p:blipFill>
        <p:spPr>
          <a:xfrm>
            <a:off x="-47160" y="0"/>
            <a:ext cx="9205560" cy="6857280"/>
          </a:xfrm>
          <a:prstGeom prst="rect">
            <a:avLst/>
          </a:prstGeom>
          <a:ln>
            <a:noFill/>
          </a:ln>
        </p:spPr>
      </p:pic>
      <p:sp>
        <p:nvSpPr>
          <p:cNvPr id="185" name="CustomShape 2"/>
          <p:cNvSpPr/>
          <p:nvPr/>
        </p:nvSpPr>
        <p:spPr>
          <a:xfrm>
            <a:off x="1331640" y="413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 dirty="0" smtClean="0">
                <a:solidFill>
                  <a:srgbClr val="090262"/>
                </a:solidFill>
                <a:latin typeface="Arial"/>
                <a:ea typeface="DejaVu Sans"/>
              </a:rPr>
              <a:t>Outras informações:</a:t>
            </a:r>
            <a:endParaRPr dirty="0"/>
          </a:p>
        </p:txBody>
      </p:sp>
      <p:sp>
        <p:nvSpPr>
          <p:cNvPr id="186" name="CustomShape 3"/>
          <p:cNvSpPr/>
          <p:nvPr/>
        </p:nvSpPr>
        <p:spPr>
          <a:xfrm>
            <a:off x="504000" y="1368000"/>
            <a:ext cx="8136360" cy="151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buFont typeface="Arial"/>
              <a:buChar char="•"/>
            </a:pPr>
            <a:r>
              <a:rPr lang="pt-BR" sz="2000" dirty="0" smtClean="0">
                <a:solidFill>
                  <a:srgbClr val="000000"/>
                </a:solidFill>
              </a:rPr>
              <a:t> Manual </a:t>
            </a:r>
            <a:r>
              <a:rPr lang="pt-BR" sz="2000" dirty="0">
                <a:solidFill>
                  <a:srgbClr val="000000"/>
                </a:solidFill>
              </a:rPr>
              <a:t>do </a:t>
            </a:r>
            <a:r>
              <a:rPr lang="pt-BR" sz="2000" dirty="0" smtClean="0">
                <a:solidFill>
                  <a:srgbClr val="000000"/>
                </a:solidFill>
              </a:rPr>
              <a:t>Usuário: </a:t>
            </a:r>
            <a:r>
              <a:rPr lang="pt-BR" sz="2000" strike="noStrike" dirty="0" smtClean="0">
                <a:solidFill>
                  <a:srgbClr val="000000"/>
                </a:solidFill>
                <a:latin typeface="Arial"/>
                <a:ea typeface="DejaVu Sans"/>
                <a:hlinkClick r:id="rId4"/>
              </a:rPr>
              <a:t>https</a:t>
            </a:r>
            <a:r>
              <a:rPr lang="pt-BR" sz="2000" strike="noStrike" dirty="0">
                <a:solidFill>
                  <a:srgbClr val="000000"/>
                </a:solidFill>
                <a:latin typeface="Arial"/>
                <a:ea typeface="DejaVu Sans"/>
                <a:hlinkClick r:id="rId4"/>
              </a:rPr>
              <a:t>://www.trt9.jus.br/wiki/index.php/Manual_do_Usuário_-_</a:t>
            </a:r>
            <a:r>
              <a:rPr lang="pt-BR" sz="2000" strike="noStrike" dirty="0" smtClean="0">
                <a:solidFill>
                  <a:srgbClr val="000000"/>
                </a:solidFill>
                <a:latin typeface="Arial"/>
                <a:ea typeface="DejaVu Sans"/>
                <a:hlinkClick r:id="rId4"/>
              </a:rPr>
              <a:t>Acompanhamento_de_Sessão_PJe-JT</a:t>
            </a:r>
            <a:endParaRPr lang="pt-BR" sz="2000" strike="noStrike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just">
              <a:lnSpc>
                <a:spcPct val="100000"/>
              </a:lnSpc>
              <a:buFont typeface="Arial"/>
              <a:buChar char="•"/>
            </a:pPr>
            <a:endParaRPr lang="pt-BR" sz="2000" dirty="0" smtClean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pt-BR" sz="2000" dirty="0" smtClean="0">
                <a:solidFill>
                  <a:srgbClr val="000000"/>
                </a:solidFill>
                <a:latin typeface="Arial"/>
              </a:rPr>
              <a:t> Bugs: Solicitação de Serviços na Intranet</a:t>
            </a:r>
          </a:p>
          <a:p>
            <a:pPr algn="just">
              <a:lnSpc>
                <a:spcPct val="100000"/>
              </a:lnSpc>
              <a:buFont typeface="Arial"/>
              <a:buChar char="•"/>
            </a:pPr>
            <a:endParaRPr lang="pt-BR" sz="2000" dirty="0" smtClean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pt-BR" sz="2000" dirty="0" smtClean="0">
                <a:solidFill>
                  <a:srgbClr val="000000"/>
                </a:solidFill>
                <a:latin typeface="Arial"/>
              </a:rPr>
              <a:t> Melhorias: Novo pacote de funcionalidades para </a:t>
            </a:r>
            <a:r>
              <a:rPr lang="pt-BR" sz="2000" dirty="0" err="1" smtClean="0">
                <a:solidFill>
                  <a:srgbClr val="000000"/>
                </a:solidFill>
                <a:latin typeface="Arial"/>
              </a:rPr>
              <a:t>Acomps</a:t>
            </a:r>
            <a:r>
              <a:rPr lang="pt-BR" sz="2000" dirty="0" smtClean="0">
                <a:solidFill>
                  <a:srgbClr val="000000"/>
                </a:solidFill>
                <a:latin typeface="Arial"/>
              </a:rPr>
              <a:t> versão 2.0</a:t>
            </a:r>
          </a:p>
          <a:p>
            <a:pPr algn="just">
              <a:lnSpc>
                <a:spcPct val="100000"/>
              </a:lnSpc>
              <a:buFont typeface="Arial"/>
              <a:buChar char="•"/>
            </a:pPr>
            <a:endParaRPr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pt-BR" sz="20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Confecção </a:t>
            </a:r>
            <a:r>
              <a:rPr lang="pt-BR" sz="2000" strike="noStrike" dirty="0">
                <a:solidFill>
                  <a:srgbClr val="000000"/>
                </a:solidFill>
                <a:latin typeface="Arial"/>
                <a:ea typeface="DejaVu Sans"/>
              </a:rPr>
              <a:t>de um FAQ;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3"/>
          <p:cNvPicPr/>
          <p:nvPr/>
        </p:nvPicPr>
        <p:blipFill>
          <a:blip r:embed="rId3"/>
          <a:stretch/>
        </p:blipFill>
        <p:spPr>
          <a:xfrm>
            <a:off x="36720" y="3810960"/>
            <a:ext cx="2828160" cy="1993680"/>
          </a:xfrm>
          <a:prstGeom prst="rect">
            <a:avLst/>
          </a:prstGeom>
          <a:ln>
            <a:noFill/>
          </a:ln>
        </p:spPr>
      </p:pic>
      <p:sp>
        <p:nvSpPr>
          <p:cNvPr id="189" name="CustomShape 1"/>
          <p:cNvSpPr/>
          <p:nvPr/>
        </p:nvSpPr>
        <p:spPr>
          <a:xfrm>
            <a:off x="179640" y="1628640"/>
            <a:ext cx="72572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pt-BR" sz="3200" b="1" strike="noStrike">
                <a:solidFill>
                  <a:srgbClr val="090262"/>
                </a:solidFill>
                <a:latin typeface="Arial"/>
                <a:ea typeface="DejaVu Sans"/>
              </a:rPr>
              <a:t>Dúvidas?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660</Words>
  <Application>Microsoft Office PowerPoint</Application>
  <PresentationFormat>Apresentação na tela (4:3)</PresentationFormat>
  <Paragraphs>109</Paragraphs>
  <Slides>16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16</vt:i4>
      </vt:variant>
    </vt:vector>
  </HeadingPairs>
  <TitlesOfParts>
    <vt:vector size="19" baseType="lpstr">
      <vt:lpstr>Office Theme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Ricardo Ainati Humphreys</dc:creator>
  <cp:lastModifiedBy>Emidio Lennon Gonçalves Da Silva</cp:lastModifiedBy>
  <cp:revision>23</cp:revision>
  <dcterms:modified xsi:type="dcterms:W3CDTF">2016-06-28T16:44:12Z</dcterms:modified>
</cp:coreProperties>
</file>